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9" r:id="rId36"/>
    <p:sldId id="290" r:id="rId37"/>
    <p:sldId id="292" r:id="rId38"/>
    <p:sldId id="293" r:id="rId39"/>
    <p:sldId id="294" r:id="rId40"/>
    <p:sldId id="295" r:id="rId41"/>
    <p:sldId id="296" r:id="rId42"/>
    <p:sldId id="310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29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0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1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1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98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8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0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4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5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8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5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2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3030" y="2079810"/>
            <a:ext cx="7470733" cy="3329581"/>
          </a:xfrm>
        </p:spPr>
        <p:txBody>
          <a:bodyPr/>
          <a:lstStyle/>
          <a:p>
            <a:r>
              <a:rPr lang="pt-BR" dirty="0" smtClean="0"/>
              <a:t>O Livro dos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Atos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029" y="5409391"/>
            <a:ext cx="7470733" cy="861420"/>
          </a:xfrm>
        </p:spPr>
        <p:txBody>
          <a:bodyPr>
            <a:normAutofit/>
          </a:bodyPr>
          <a:lstStyle/>
          <a:p>
            <a:r>
              <a:rPr lang="pt-BR" dirty="0" smtClean="0"/>
              <a:t>O nascimento da igreja apostólica judaico-cristã</a:t>
            </a:r>
          </a:p>
          <a:p>
            <a:r>
              <a:rPr lang="pt-BR" dirty="0" err="1" smtClean="0"/>
              <a:t>Ebd</a:t>
            </a:r>
            <a:r>
              <a:rPr lang="pt-BR" dirty="0" smtClean="0"/>
              <a:t> – </a:t>
            </a:r>
            <a:r>
              <a:rPr lang="pt-BR" dirty="0" smtClean="0"/>
              <a:t>igreja </a:t>
            </a:r>
            <a:r>
              <a:rPr lang="pt-BR" smtClean="0"/>
              <a:t>apostólica cristã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1" y="161365"/>
            <a:ext cx="7288307" cy="47165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048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3: O líder Pedro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cura de um coxo (v.1-11):</a:t>
            </a:r>
            <a:endParaRPr lang="pt-BR" dirty="0"/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Pedro e João juntos para orar (v.1);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Mendigo na porta Formosa (v.2,3);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poder do Evangelho (v.4-8);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 discurso no Templo (v.11-26):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Reconheceu que o poder não era dele (v.12-13);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Mostrou o poder da fé em Jesus (v.13-16);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Jesus foi anunciado pelos profetas (v.17-26);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Moisés falou acerca de Jesus (v.22 /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Dt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18:15). </a:t>
            </a: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4: João e Pedro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primeira prisão (v.1-31):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Evangelho que incomoda os ímpios (v.1-3);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Quase cinco mil convertidos (v.4);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ousadia dos apóstolos Pedro e João (v.5-13);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Jesus: A Pedra Angular (v.11 /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118:22);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Não negaram a fé e foram soltos (v.14-23);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Oração e nova manifestação do Espírito (v.24-31);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 comunidade de bens (v.32-37).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399874"/>
            <a:ext cx="8175196" cy="60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</a:t>
            </a:r>
            <a:r>
              <a:rPr lang="pt-BR" sz="4000" dirty="0"/>
              <a:t>5</a:t>
            </a:r>
            <a:r>
              <a:rPr lang="pt-BR" sz="4000" dirty="0" smtClean="0"/>
              <a:t>: Ananias e Safira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peso da Graça (v.1-13):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repreensão de Pedro e morte de Ananias (v.1-5);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jovens sepultaram o morto(v.6);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Três horas depois, chegou Safira (v.7-8);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União para mentir, e morte de Safira (v.9-10);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Grande temor na igreja (v.11-13);</a:t>
            </a: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Prodígios e maravilhas (v.14-16).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09" y="726140"/>
            <a:ext cx="7274243" cy="750589"/>
          </a:xfrm>
        </p:spPr>
        <p:txBody>
          <a:bodyPr/>
          <a:lstStyle/>
          <a:p>
            <a:r>
              <a:rPr lang="pt-BR" sz="4000" dirty="0" smtClean="0"/>
              <a:t>Capítulo </a:t>
            </a:r>
            <a:r>
              <a:rPr lang="pt-BR" sz="4000" dirty="0"/>
              <a:t>5</a:t>
            </a:r>
            <a:r>
              <a:rPr lang="pt-BR" sz="4000" dirty="0" smtClean="0"/>
              <a:t>: A prisão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Um anjo livra os apóstolos (v.17-33):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Presos numa prisão pública (v.17-18);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 anjo os livra (v.19-20);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Foram ensinar no Templo (v.21);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Livramento sobrenatural (v.22-25);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Interrogados no Sinédrio (v.26-28);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Ousadia apostólica (v.29-33);</a:t>
            </a: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 Verdade provoca a fúria (v.33).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09" y="726140"/>
            <a:ext cx="7274243" cy="750589"/>
          </a:xfrm>
        </p:spPr>
        <p:txBody>
          <a:bodyPr/>
          <a:lstStyle/>
          <a:p>
            <a:r>
              <a:rPr lang="pt-BR" sz="4000" dirty="0" smtClean="0"/>
              <a:t>Capítulo </a:t>
            </a:r>
            <a:r>
              <a:rPr lang="pt-BR" sz="4000" dirty="0"/>
              <a:t>5</a:t>
            </a:r>
            <a:r>
              <a:rPr lang="pt-BR" sz="4000" dirty="0" smtClean="0"/>
              <a:t>: </a:t>
            </a:r>
            <a:r>
              <a:rPr lang="pt-BR" sz="4000" dirty="0" err="1" smtClean="0"/>
              <a:t>Gamaliel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Doutor da Lei (v.34-42):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autoridade e respeito de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Gamaliel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(v.34-35);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exemplo de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Teudas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(v.36);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exemplo de Judas Galileu (v.37);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Obra humana ou obra de Deus? (v.38-39);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Apóstolos açoitados (v.40);</a:t>
            </a: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Alegria por padecer pelo nome de Jesus (v.41-42).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09" y="726140"/>
            <a:ext cx="7274243" cy="750589"/>
          </a:xfrm>
        </p:spPr>
        <p:txBody>
          <a:bodyPr/>
          <a:lstStyle/>
          <a:p>
            <a:r>
              <a:rPr lang="pt-BR" sz="4000" dirty="0" smtClean="0"/>
              <a:t>Capítulo 6: Os Diáconos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instituição dos diáconos (v.1-7):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diáconos são necessários (v.1);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apóstolos convocam os discípulos (v.2);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Requisitos para ser diácono (v.3):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 boa reputação.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 cheio do Espírito Santo.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 cheio de sabedoria.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escolha dos sete (v.5-7).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09" y="726140"/>
            <a:ext cx="7274243" cy="750589"/>
          </a:xfrm>
        </p:spPr>
        <p:txBody>
          <a:bodyPr/>
          <a:lstStyle/>
          <a:p>
            <a:r>
              <a:rPr lang="pt-BR" sz="4000" dirty="0" smtClean="0"/>
              <a:t>Capítulo 6: Estevão é preso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Qualidades de Estevão (v.8):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Cheio de fé;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Cheio de sabedoria;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Fazia prodígios e sinais.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levante dos inimigos: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Suborno (v.11);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Confusão (v.12);</a:t>
            </a:r>
          </a:p>
          <a:p>
            <a:pPr lvl="1" algn="just"/>
            <a:r>
              <a:rPr lang="pt-BR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Falsas testemunhas (v.13).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09" y="726140"/>
            <a:ext cx="8013832" cy="750589"/>
          </a:xfrm>
        </p:spPr>
        <p:txBody>
          <a:bodyPr/>
          <a:lstStyle/>
          <a:p>
            <a:r>
              <a:rPr lang="pt-BR" sz="4000" dirty="0" smtClean="0"/>
              <a:t>Capítulo 7: Morte de Estevão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Características do discurso de Estevão: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É um resumo do início da história de Israel;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Mostra o conhecimento que Estevão tinha;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Faz a ligação entre o A.T e o N.T (v.52);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morte: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 viu Jesus e o Pai (v.55-56);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Saulo testemunhou sua morte (v.58);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Apedrejado, perdoou (v.60);</a:t>
            </a:r>
          </a:p>
        </p:txBody>
      </p:sp>
    </p:spTree>
    <p:extLst>
      <p:ext uri="{BB962C8B-B14F-4D97-AF65-F5344CB8AC3E}">
        <p14:creationId xmlns:p14="http://schemas.microsoft.com/office/powerpoint/2010/main" val="21214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99246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8: A Igreja dispersa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Perseguição e dispersão: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Todos foram dispersos, exceto os Apóstolos (v.1);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Saulo perseguia a igreja recém-organizada (v.3);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“Sereis minhas testemunhas” (v.4);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conversão do mago Simão (v.9-13).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Evangelho em Samaria: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autoridade de Pedro e João (v.4);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Novos batismos no Espírito Santo (v.15-17);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Simão tenta comprar o dom de Deus (v.18-25);</a:t>
            </a:r>
          </a:p>
        </p:txBody>
      </p:sp>
    </p:spTree>
    <p:extLst>
      <p:ext uri="{BB962C8B-B14F-4D97-AF65-F5344CB8AC3E}">
        <p14:creationId xmlns:p14="http://schemas.microsoft.com/office/powerpoint/2010/main" val="10845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99246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8: Filipe e o eunuco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conversão do eunuco etíope: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anjo do Senhor aparece a Filipe (v.26);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encontro com o eunuco (v.27);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Hermenêutica de Isaías 53 (v.30-35);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batismo do eunuco por imersão (v.36-38);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Critério para o batismo (v.37):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Crer de todo o coração em Jesus Cristo.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Sobre os Atos dos Apóstolos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Autor: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Lucas, o médico amado (Cl 4:14);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Data: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Entre os anos de 60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64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Destinatário: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Teófilo (1:1 /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Lc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1:3);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Formava um só livro com o Evangelho de Lucas, chamado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“História das Origens Cristãs”.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também conhecido como: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Atos de Pedro e Paulo, Atos do Espírito Santo e Atos de Jesus Cristo.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77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72353"/>
            <a:ext cx="8457585" cy="750589"/>
          </a:xfrm>
        </p:spPr>
        <p:txBody>
          <a:bodyPr/>
          <a:lstStyle/>
          <a:p>
            <a:r>
              <a:rPr lang="pt-BR" sz="3800" dirty="0" smtClean="0"/>
              <a:t>Capítulo </a:t>
            </a:r>
            <a:r>
              <a:rPr lang="pt-BR" sz="3800" dirty="0"/>
              <a:t>9</a:t>
            </a:r>
            <a:r>
              <a:rPr lang="pt-BR" sz="3800" dirty="0" smtClean="0"/>
              <a:t>: Saulo de Tarso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graça irresistível: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Jesus fala com Saulo (v.3-9);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Deus fala com o discípulo Ananias (v.10-14);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Vaso escolhido (v.15-16);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discípulo Saulo (v.17-22).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perseguidor é perseguido: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judeus querem matar Saulo (v.23-25);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testemunho de Barnabé (v.27);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Saulo entre os apóstolos (v.28-31).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32012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</a:t>
            </a:r>
            <a:r>
              <a:rPr lang="pt-BR" sz="4000" dirty="0"/>
              <a:t>9</a:t>
            </a:r>
            <a:r>
              <a:rPr lang="pt-BR" sz="4000" dirty="0" smtClean="0"/>
              <a:t>: Os milagres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cura de Enéias: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Pedro chega em Lida, Israel (v.32);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Enéias, oito anos na cama (v.33);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Pedro cura, em nome de Jesus (v.34);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cura gerou conversões (v.35).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ressurreição de </a:t>
            </a:r>
            <a:r>
              <a:rPr lang="pt-BR" dirty="0" err="1" smtClean="0"/>
              <a:t>Tabita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Dorcas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/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Tabitha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(ar) = Gazela.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Era costureira (v.39);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Pedro orou e a ressuscitou (v.40-42).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72353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10: Cornélio e Pedro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visão de Cornélio em </a:t>
            </a:r>
            <a:r>
              <a:rPr lang="pt-BR" dirty="0" err="1" smtClean="0"/>
              <a:t>Cesareia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Italiano piedoso e temente a Deus (v.1,2);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Viu um anjo de Deus (v.3);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anjo mandou que ele buscasse Pedro (v.4-8);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visão de Pedro em </a:t>
            </a:r>
            <a:r>
              <a:rPr lang="pt-BR" dirty="0" err="1" smtClean="0"/>
              <a:t>Jope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 arrebatamento de sentidos (v.10);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Visão dos animais impuros (v.11-16);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Espírito Santo que fala (v.9).</a:t>
            </a:r>
          </a:p>
        </p:txBody>
      </p:sp>
    </p:spTree>
    <p:extLst>
      <p:ext uri="{BB962C8B-B14F-4D97-AF65-F5344CB8AC3E}">
        <p14:creationId xmlns:p14="http://schemas.microsoft.com/office/powerpoint/2010/main" val="4828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11: Os cristãos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Pedro e os judeus cristãos: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“Os da circuncisão” debatia com Pedro (v.2-3);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Pedro explica a sua visão (v.4-17);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povo glorificou a Deus (v.18);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Fundação da igreja em </a:t>
            </a:r>
            <a:r>
              <a:rPr lang="pt-BR" dirty="0" err="1" smtClean="0"/>
              <a:t>Antioquia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perseguidos fundam igrejas (v.19);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Surgem os cristãos (v.26);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 profeta </a:t>
            </a:r>
            <a:r>
              <a:rPr lang="pt-BR" dirty="0" err="1" smtClean="0"/>
              <a:t>Ágabo</a:t>
            </a:r>
            <a:r>
              <a:rPr lang="pt-BR" dirty="0" smtClean="0"/>
              <a:t> prediz uma fome (v.27-30).</a:t>
            </a:r>
            <a:endParaRPr lang="pt-BR" dirty="0"/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12: Perseguição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Herodes </a:t>
            </a:r>
            <a:r>
              <a:rPr lang="pt-BR" dirty="0" err="1" smtClean="0"/>
              <a:t>Agripa</a:t>
            </a:r>
            <a:r>
              <a:rPr lang="pt-BR" dirty="0" smtClean="0"/>
              <a:t> I: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Maltratou os cristãos (v.1);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Mandou matar o apóstolo Tiago “Boanerges” (v.2);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Prendeu o apóstolo Pedro (v.3-5);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Pedro na prisão: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 dia antes de ser morto, estava dormindo (v.6);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 anjo o livra da prisão (v.7-11);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Acharam que ele era um fantasma (v.12-16);</a:t>
            </a: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Paulo e Barnabé retornam (v.25 = 11:29-30).</a:t>
            </a:r>
          </a:p>
        </p:txBody>
      </p:sp>
    </p:spTree>
    <p:extLst>
      <p:ext uri="{BB962C8B-B14F-4D97-AF65-F5344CB8AC3E}">
        <p14:creationId xmlns:p14="http://schemas.microsoft.com/office/powerpoint/2010/main" val="32698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13: A 1ª Viagem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chamado de Paulo e Barnabé: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 profetas e mestres (v.1);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Serviam e jejuavam (v.2);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início da viagem (v.3-12);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Discurso de Paulo em Antioquia da </a:t>
            </a:r>
            <a:r>
              <a:rPr lang="pt-BR" dirty="0" err="1" smtClean="0"/>
              <a:t>Pisídia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Palavra de consolação (v.13-16);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Jesus, o prometido Filho de Davi (v.17-41);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Luz do gentios (v.42-51).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Discípulos cheios de alegria e do Espírito (v.52).</a:t>
            </a:r>
          </a:p>
        </p:txBody>
      </p:sp>
    </p:spTree>
    <p:extLst>
      <p:ext uri="{BB962C8B-B14F-4D97-AF65-F5344CB8AC3E}">
        <p14:creationId xmlns:p14="http://schemas.microsoft.com/office/powerpoint/2010/main" val="39391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14: </a:t>
            </a:r>
            <a:r>
              <a:rPr lang="pt-BR" sz="3900" dirty="0" smtClean="0"/>
              <a:t>Divisões na Igreja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Os apóstolos em </a:t>
            </a:r>
            <a:r>
              <a:rPr lang="pt-BR" dirty="0" err="1" smtClean="0"/>
              <a:t>Icônio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Judeus e gregos convertidos (v.1);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Judeus incrédulos provocam divisão (v.2-5);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Fuga para Listra e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Derbe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(v.6,7);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Chegada em Listra e </a:t>
            </a:r>
            <a:r>
              <a:rPr lang="pt-BR" dirty="0" err="1" smtClean="0"/>
              <a:t>Derbe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Coxo curado (v.8-10);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= Mercúrio / Barnabé = Júpiter (v.11-19);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Eleição de presbíteros (v.20-23);</a:t>
            </a:r>
          </a:p>
          <a:p>
            <a:pPr marL="457207" lvl="1" indent="0" algn="just">
              <a:buNone/>
            </a:pP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Fim da primeira viagem (v.24-28);</a:t>
            </a:r>
          </a:p>
          <a:p>
            <a:pPr lvl="1"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167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Resumo da 1ª Viagem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1996655"/>
            <a:ext cx="7182182" cy="444634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Em sua primeira viagem missionária, entre os anos de 45 a 48 d.C., Saulo e o profeta Barnabé saíram de Antioquia. Eis o resumo da viagem</a:t>
            </a:r>
            <a:r>
              <a:rPr lang="pt-BR" dirty="0" smtClean="0"/>
              <a:t>:</a:t>
            </a:r>
            <a:endParaRPr lang="pt-BR" dirty="0"/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Barnabé partem de Antioquia da Síria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(13:1-3);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Chipre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Sérgio Paulo se converte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(13:4-12);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Perge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João Marcos abandona e regressa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(13:13);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Passam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 </a:t>
            </a:r>
            <a:r>
              <a:rPr lang="pt-B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Icônio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Listra e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Derbe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(14:1-20);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Listra: São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considerados deuses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4:6-14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Elegeram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presbíteros nas igrejas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(14:23);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Voltam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Antioquia da Síria;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Pregam em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Perge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938"/>
            <a:ext cx="9144000" cy="56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15: Os Judaizantes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questão da circuncisão: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Gentios devem se circuncidar? (v.1-5);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1º Concílio de Jerusalém (v.6-22);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decisão da assembleia (23-35);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Início da 2ª Viagem Missionária: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Desavença entre Paulo e Barnabé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(v.36-39);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e Silas seguem juntos (v.40,41);</a:t>
            </a:r>
          </a:p>
        </p:txBody>
      </p:sp>
    </p:spTree>
    <p:extLst>
      <p:ext uri="{BB962C8B-B14F-4D97-AF65-F5344CB8AC3E}">
        <p14:creationId xmlns:p14="http://schemas.microsoft.com/office/powerpoint/2010/main" val="16256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16: A 2ª Viagem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 jovem Timóteo: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Judeu e gentio (v.1);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Bom testemunho (v.2-3);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decretos apostólicos: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 igrejas deveriam obedecer (v.4);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 igrejas eram fortalecidas e cresciam (v.5).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Impedidos pelo Espírito Santo (v.6).</a:t>
            </a:r>
          </a:p>
        </p:txBody>
      </p:sp>
    </p:spTree>
    <p:extLst>
      <p:ext uri="{BB962C8B-B14F-4D97-AF65-F5344CB8AC3E}">
        <p14:creationId xmlns:p14="http://schemas.microsoft.com/office/powerpoint/2010/main" val="16126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Sobre os Atos dos Apóstolos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Período descrito: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Ascensão de Cristo (29 d.C.), até a prisão de Paulo em Roma (60-62 d.C.).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Eventos: 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Ascensão de Cristo (Cap. 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Descida do Espírito Santo (Cap. 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Martírio de Estevão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(Cap. 7);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Conversão de Paulo (Cap. 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Viagens Missionárias de Paulo (Caps. 13 a 20);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Concílio de Jerusalém (Cap. 15);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Prisão de Paulo (Caps. 21 a 28).</a:t>
            </a:r>
          </a:p>
        </p:txBody>
      </p:sp>
    </p:spTree>
    <p:extLst>
      <p:ext uri="{BB962C8B-B14F-4D97-AF65-F5344CB8AC3E}">
        <p14:creationId xmlns:p14="http://schemas.microsoft.com/office/powerpoint/2010/main" val="31369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16: Visão e Prisão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visão em </a:t>
            </a:r>
            <a:r>
              <a:rPr lang="pt-BR" dirty="0" err="1" smtClean="0"/>
              <a:t>Trôade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Partiram para a Macedônia (v.9-13);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Conversão e batismo de Lídia (14-18);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prisão dos apóstolos: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Acusação: São perturbadores (v.19-21);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São açoitados e presos (v.22,23);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carcereiro se converte (v.24-34);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apóstolos são soltos (v.35-40).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3113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17: Os alvoroços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Tessalônica: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Debate sobre as Escrituras (v.1-3);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Muitas conversões (v.4);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que tem alvoroçado o mundo (v.5-9);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Beréia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Nobreza e acolhimento (v.10);</a:t>
            </a:r>
          </a:p>
          <a:p>
            <a:pPr lvl="1" algn="just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Bereanos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conferiam nas Escrituras (v.11);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Tessalonicenses perseguidores (v.13-14).</a:t>
            </a:r>
          </a:p>
        </p:txBody>
      </p:sp>
    </p:spTree>
    <p:extLst>
      <p:ext uri="{BB962C8B-B14F-4D97-AF65-F5344CB8AC3E}">
        <p14:creationId xmlns:p14="http://schemas.microsoft.com/office/powerpoint/2010/main" val="26234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17: A idolatria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Atenas: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Idolatria (v.15-18);</a:t>
            </a:r>
          </a:p>
          <a:p>
            <a:pPr lvl="1" algn="just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Epicureus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= Seguidores do filósofo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Epícuro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 algn="just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Estóicos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= Seguidores do filósofo Zenão.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Areópago = Colina de Ares: Antigo Tribunal.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Deus Desconhecido (v.23-34):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usou a mitologia grega pra pregar.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Muitos creram (v.32-34).</a:t>
            </a:r>
          </a:p>
        </p:txBody>
      </p:sp>
    </p:spTree>
    <p:extLst>
      <p:ext uri="{BB962C8B-B14F-4D97-AF65-F5344CB8AC3E}">
        <p14:creationId xmlns:p14="http://schemas.microsoft.com/office/powerpoint/2010/main" val="479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17: Mitologia Grega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 fontAlgn="base"/>
            <a:r>
              <a:rPr lang="pt-BR" dirty="0" smtClean="0"/>
              <a:t>A origem do Deus Desconhecido:</a:t>
            </a:r>
            <a:r>
              <a:rPr lang="pt-BR" dirty="0"/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Por volta de 600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a.C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uma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grande seca acometeu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Atenas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acrifícios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foram realizados para os mais de 30 mil deuses atenienses,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não obtiveram sucesso. Dentre os habitantes de Atenas, havia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Epimênides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que acreditava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 um único Deus e era totalmente contra o politeísmo difundido em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Atenas. Ele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então pede que enviassem ovelhas para o Areópago e as deixassem livre, pois elas mostrariam o local onde se deveria criar um altar para o único Deus. As ovelhas então se instalaram em um local onde não havia nenhum outro altar. Ali, a pedido de </a:t>
            </a:r>
            <a:r>
              <a:rPr lang="pt-B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Epimênides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foi construído um altar ao “DEUS DESCONHECIDO”. 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18: </a:t>
            </a:r>
            <a:r>
              <a:rPr lang="pt-BR" sz="4000" dirty="0" err="1" smtClean="0"/>
              <a:t>Áquila</a:t>
            </a:r>
            <a:r>
              <a:rPr lang="pt-BR" sz="4000" dirty="0" smtClean="0"/>
              <a:t> e Priscila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Corinto:</a:t>
            </a:r>
          </a:p>
          <a:p>
            <a:pPr lvl="1" algn="just"/>
            <a:r>
              <a:rPr lang="pt-BR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Encontro com </a:t>
            </a:r>
            <a:r>
              <a:rPr lang="pt-BR" sz="19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Áquila</a:t>
            </a:r>
            <a:r>
              <a:rPr lang="pt-BR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 Priscila (v.1-3);</a:t>
            </a:r>
          </a:p>
          <a:p>
            <a:pPr lvl="1" algn="just"/>
            <a:r>
              <a:rPr lang="pt-BR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 ano e seis meses pregando (v.4-11);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Acaia</a:t>
            </a:r>
            <a:r>
              <a:rPr lang="pt-BR" dirty="0" smtClean="0"/>
              <a:t>:</a:t>
            </a:r>
          </a:p>
          <a:p>
            <a:pPr lvl="1" algn="just"/>
            <a:r>
              <a:rPr lang="pt-BR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perante Gálio (v.12-16);</a:t>
            </a:r>
          </a:p>
          <a:p>
            <a:pPr lvl="1" algn="just"/>
            <a:r>
              <a:rPr lang="pt-BR" sz="19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Sóstenes</a:t>
            </a:r>
            <a:r>
              <a:rPr lang="pt-BR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é espancado (v.17).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/>
              <a:t>Éfeso:</a:t>
            </a:r>
          </a:p>
          <a:p>
            <a:pPr lvl="1" algn="just"/>
            <a:r>
              <a:rPr lang="pt-BR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Debatia as Escrituras (v.18-20);</a:t>
            </a:r>
          </a:p>
          <a:p>
            <a:pPr lvl="1" algn="just"/>
            <a:r>
              <a:rPr lang="pt-BR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pregação de Apolo (v.24-25);</a:t>
            </a:r>
          </a:p>
          <a:p>
            <a:pPr lvl="1" algn="just"/>
            <a:r>
              <a:rPr lang="pt-BR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Apolo é instruído por </a:t>
            </a:r>
            <a:r>
              <a:rPr lang="pt-BR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Áquila</a:t>
            </a:r>
            <a:r>
              <a:rPr lang="pt-BR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 Priscila (v.26-28);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Resumo da 2ª Viagem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1740126"/>
            <a:ext cx="7252521" cy="4195481"/>
          </a:xfrm>
        </p:spPr>
        <p:txBody>
          <a:bodyPr>
            <a:noAutofit/>
          </a:bodyPr>
          <a:lstStyle/>
          <a:p>
            <a:pPr algn="just"/>
            <a:r>
              <a:rPr lang="pt-BR" sz="1900" dirty="0"/>
              <a:t>Entre os anos de 49 </a:t>
            </a:r>
            <a:r>
              <a:rPr lang="pt-BR" sz="1900" dirty="0" err="1"/>
              <a:t>d.C</a:t>
            </a:r>
            <a:r>
              <a:rPr lang="pt-BR" sz="1900" dirty="0"/>
              <a:t> a 52 </a:t>
            </a:r>
            <a:r>
              <a:rPr lang="pt-BR" sz="1900" dirty="0" err="1"/>
              <a:t>d.C</a:t>
            </a:r>
            <a:r>
              <a:rPr lang="pt-BR" sz="1900" dirty="0"/>
              <a:t>, Paulo chamou Barnabé para iniciarem uma nova </a:t>
            </a:r>
            <a:r>
              <a:rPr lang="pt-BR" sz="1900" dirty="0" smtClean="0"/>
              <a:t>viagem. Após discutir sobre João Marcos, Paulo </a:t>
            </a:r>
            <a:r>
              <a:rPr lang="pt-BR" sz="1900" dirty="0"/>
              <a:t>chamou </a:t>
            </a:r>
            <a:r>
              <a:rPr lang="pt-BR" sz="1900" dirty="0" smtClean="0"/>
              <a:t>Silas</a:t>
            </a:r>
            <a:r>
              <a:rPr lang="pt-BR" sz="1900" dirty="0"/>
              <a:t>.</a:t>
            </a:r>
            <a:endParaRPr lang="pt-BR" sz="1900" dirty="0" smtClean="0"/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Barnabé discutem sobre João Marcos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Silas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escolhem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Timóteo (At 16:1-5).</a:t>
            </a:r>
          </a:p>
          <a:p>
            <a:pPr lvl="1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Trôade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tem uma visão (At 16:6-10).</a:t>
            </a:r>
          </a:p>
          <a:p>
            <a:pPr lvl="1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Filipos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conversão de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Lídia e prisão (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16:11-40).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Tessalônica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casa de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Jasom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é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atacada (At 17:1-9).</a:t>
            </a:r>
          </a:p>
          <a:p>
            <a:pPr lvl="1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Bereia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discursa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17:10-15).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Atenas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discursa no Areópago (At 17:16-34).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Corinto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Paulo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 Priscila e </a:t>
            </a:r>
            <a:r>
              <a:rPr lang="pt-B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Áquila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(At 18:1-17).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regressa para Antioquia da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Síria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(At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18:18-21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" y="645459"/>
            <a:ext cx="9144314" cy="58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19: Em Éfeso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Novos discípulos: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Crentes que não conheciam o Espírito (v.1-5);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Batizados com o Espírito Santo (v.6,7);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Paulo continua pregando: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discursou por três meses (v.8);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Debateu por três anos na escola de Tirano (v.9-12).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Exorcistas envergonhados (v.13-20).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19: A 3ª Viagem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início da terceira viagem: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Pretendia ir a Roma (v.21);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Enviou dois cooperadores: Timóteo e Erasto (v.22);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Tumulto em Éfeso: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Seita do Caminho (v.23);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adoradores de Diana (v.24-41);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Diana: 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Deusa romana, equivalente a deusa grega Ártemis, </a:t>
            </a:r>
            <a:r>
              <a:rPr lang="pt-B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deusa da lua, dos animais, da natureza e da 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caça. Diana era cultuada também como </a:t>
            </a:r>
            <a:r>
              <a:rPr lang="pt-B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deusa da fertilidade e da 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maternidade.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20: Os discípulos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As exortações de Paulo (v.1-2);</a:t>
            </a:r>
          </a:p>
          <a:p>
            <a:pPr marL="457207" lvl="1" indent="0" algn="just">
              <a:buNone/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 cilada dos judeus (v.3);</a:t>
            </a:r>
          </a:p>
          <a:p>
            <a:pPr marL="457207" lvl="1" indent="0" algn="just">
              <a:buNone/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Os cooperadores de Paulo: </a:t>
            </a:r>
            <a:r>
              <a:rPr lang="pt-B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Sópatro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 </a:t>
            </a:r>
            <a:r>
              <a:rPr lang="pt-B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Beréia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Aristarco  e Segundo, de Tessalônica, Gaio de </a:t>
            </a:r>
            <a:r>
              <a:rPr lang="pt-B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Derbe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Timóteo de Listra, </a:t>
            </a:r>
            <a:r>
              <a:rPr lang="pt-B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Tíquico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 </a:t>
            </a:r>
            <a:r>
              <a:rPr lang="pt-B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Trófimo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da Ásia.</a:t>
            </a:r>
          </a:p>
          <a:p>
            <a:pPr algn="just"/>
            <a:endParaRPr lang="pt-B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Morte e ressurreição de </a:t>
            </a:r>
            <a:r>
              <a:rPr lang="pt-BR" dirty="0" err="1" smtClean="0"/>
              <a:t>Êutico</a:t>
            </a:r>
            <a:r>
              <a:rPr lang="pt-BR" dirty="0"/>
              <a:t> </a:t>
            </a:r>
            <a:r>
              <a:rPr lang="pt-BR" dirty="0" smtClean="0"/>
              <a:t>(v.7-12);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20: Discurso de Paulo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Convocação aos anciãos (v.17);</a:t>
            </a:r>
          </a:p>
          <a:p>
            <a:pPr marL="457207" lvl="1" indent="0" algn="just">
              <a:buNone/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 discurso de Paulo aos anciãos (v.18-35):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verdadeira pregação (v.21);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Cumprir o ministério com alegria (v.24);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prevê sua prisão (v.25,26);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Recomendação aos anciãos (v.28-32);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 mãos que proveram o sustento (v.33-35);</a:t>
            </a: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Oração e tristeza (v.36-38);</a:t>
            </a:r>
          </a:p>
        </p:txBody>
      </p:sp>
    </p:spTree>
    <p:extLst>
      <p:ext uri="{BB962C8B-B14F-4D97-AF65-F5344CB8AC3E}">
        <p14:creationId xmlns:p14="http://schemas.microsoft.com/office/powerpoint/2010/main" val="3066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1: Ascensão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Período de tempo entre a ressurreição e a ascensão: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40 dias (v. 3).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 promessa do Consolador: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Espírito Santo (v. 8).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Testemunhas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/>
              <a:t>em: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Jerusalém, Judéia e Samaria, e até os confins da terra (v. 8);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0"/>
            <a:ext cx="9144000" cy="54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21: Viagem de volta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início do retorno (v.1-7);</a:t>
            </a:r>
          </a:p>
          <a:p>
            <a:pPr marL="457207" lvl="1" indent="0" algn="just">
              <a:buNone/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Evangelista Filipe e as filhas profetizas (v.8-9);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Profeta </a:t>
            </a:r>
            <a:r>
              <a:rPr lang="pt-BR" dirty="0" err="1" smtClean="0"/>
              <a:t>Ágabo</a:t>
            </a:r>
            <a:r>
              <a:rPr lang="pt-BR" dirty="0" smtClean="0"/>
              <a:t> prediz a prisão de Paulo (v.10-12);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Preparado para morrer (v.13-16);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 cristão de verdade está preparado para ser preso, perseguido ou mesmo morto, por causa do Evangelho!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041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Capítulo 21: Em Jerusalém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Alegria do reencontro (v.17);</a:t>
            </a:r>
          </a:p>
          <a:p>
            <a:pPr marL="457207" lvl="1" indent="0" algn="just">
              <a:buNone/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 testemunho de Paulo (v.18-20);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 questão da circuncisão (v.21-26);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Paulo é preso (v.27-30):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Confusão em Jerusalém (v.31);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Espancado e acorrentado (v.32).</a:t>
            </a:r>
          </a:p>
        </p:txBody>
      </p:sp>
    </p:spTree>
    <p:extLst>
      <p:ext uri="{BB962C8B-B14F-4D97-AF65-F5344CB8AC3E}">
        <p14:creationId xmlns:p14="http://schemas.microsoft.com/office/powerpoint/2010/main" val="42583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4000" dirty="0" smtClean="0"/>
              <a:t>Resumo da </a:t>
            </a:r>
            <a:r>
              <a:rPr lang="pt-BR" sz="4000" dirty="0"/>
              <a:t>3</a:t>
            </a:r>
            <a:r>
              <a:rPr lang="pt-BR" sz="4000" dirty="0" smtClean="0"/>
              <a:t>ª Viagem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1740126"/>
            <a:ext cx="7252521" cy="4195481"/>
          </a:xfrm>
        </p:spPr>
        <p:txBody>
          <a:bodyPr>
            <a:noAutofit/>
          </a:bodyPr>
          <a:lstStyle/>
          <a:p>
            <a:r>
              <a:rPr lang="pt-BR" dirty="0"/>
              <a:t>O período que corresponde à terceira viagem missionária de Paulo vai de 52 a 58 d.C. 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Viagem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ao longo da </a:t>
            </a:r>
            <a:r>
              <a:rPr lang="pt-B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Galácia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 Frígia (At 18:23-23).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Éfeso: preparação de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Apolo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(At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18:24-19:41).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Viagem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pela Macedônia até 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Grécia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(At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20:1-5).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 </a:t>
            </a:r>
            <a:r>
              <a:rPr lang="pt-B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Trôade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Êutico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cai da janela (At 20:13-38).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segue para Cesareia (At 21:1-14).</a:t>
            </a:r>
          </a:p>
          <a:p>
            <a:pPr lvl="1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 viagem em Jerusalém (At 21:15-17).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" y="645459"/>
            <a:ext cx="9065200" cy="58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21: A prisão de Paulo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multidão estava com ódio e ira (</a:t>
            </a:r>
            <a:r>
              <a:rPr lang="pt-BR" dirty="0" smtClean="0"/>
              <a:t>v.34-35);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O pedido da multidão: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Mata-o! (v.36);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 pedido de Paulo (v.37-40);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Acusado de ser egípcio terrorista (v.38);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apresentação de Paulo (v.39);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Falou ao povo em hebraico (v.40);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22: O discurso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Paulo começa o discurso em sua defesa (v.1-3);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Conta sobre a sua conversão (v.4-13);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Fala sobre seu chamado (v.14-17);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Jesus o enviou aos gentios (v.18-21);</a:t>
            </a:r>
            <a:endParaRPr lang="pt-BR" dirty="0"/>
          </a:p>
          <a:p>
            <a:pPr algn="just"/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22: Cidadão romano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multidão queria sua morte (v.22);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Apelou para sua cidadania romana (v.23-29);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Apresentado perante o Sinédrio (v.30).</a:t>
            </a:r>
          </a:p>
          <a:p>
            <a:pPr algn="just"/>
            <a:endParaRPr lang="pt-BR" dirty="0"/>
          </a:p>
          <a:p>
            <a:pPr algn="just"/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Paulo/Saulo era de uma família de Judeus, da tribo de Benjamim, e era fariseu (</a:t>
            </a:r>
            <a:r>
              <a:rPr lang="pt-B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Fp</a:t>
            </a:r>
            <a:r>
              <a:rPr lang="pt-B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3:4,5). Seus pais eram ricos comerciantes em Tarso e compraram o título de cidadão romano, que Paulo herdou ao nascer. Portanto, ele tinha dupla cidadania.</a:t>
            </a:r>
          </a:p>
          <a:p>
            <a:pPr algn="just"/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23: Paulo no Sinédrio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Parede branqueada (v.1-5): </a:t>
            </a:r>
            <a:r>
              <a:rPr lang="pt-BR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Branqueada aqui tem o mesmo sentido de “caiada”, ou seja coberta com cal.</a:t>
            </a:r>
            <a:endParaRPr lang="pt-BR" sz="1900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Diferenças entre Fariseus e Saduceus (v.6-10):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Fariseus acreditavam em ressurreição, anjos e espírito;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Saduceus não acreditavam em nenhuma dessas coisas.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Saduceus só acreditavam na inspiração divina da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Torah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Os Fariseus acreditavam na inspiração de toda a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Tanakh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Saduceus eram helenistas, isto é, defendiam que a cultura grega poderia ser incorporada ao judaísmo.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Jesus aparece a Paulo (v.11).</a:t>
            </a:r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23: A conspiração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Os judeus querem matar Paulo (v.12-15);</a:t>
            </a:r>
            <a:endParaRPr lang="pt-BR" sz="1900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O</a:t>
            </a:r>
            <a:r>
              <a:rPr lang="pt-BR" dirty="0" smtClean="0"/>
              <a:t> sobrinho de Paulo (v.16-22);</a:t>
            </a:r>
          </a:p>
          <a:p>
            <a:pPr marL="457207" lvl="1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Paulo é enviado para Cesareia (v.23-34);</a:t>
            </a:r>
          </a:p>
          <a:p>
            <a:pPr algn="just"/>
            <a:endParaRPr lang="pt-B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O Pretório de Herodes (v.35</a:t>
            </a:r>
            <a:r>
              <a:rPr lang="pt-BR" dirty="0"/>
              <a:t>):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Palácio e sede administrativa do governador. Era o palácio de Herodes, que ficava ao lado da área do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Templo.</a:t>
            </a:r>
          </a:p>
          <a:p>
            <a:pPr algn="just"/>
            <a:endParaRPr lang="pt-BR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24: Perante Félix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acusação de </a:t>
            </a:r>
            <a:r>
              <a:rPr lang="pt-BR" dirty="0" err="1" smtClean="0"/>
              <a:t>Tértulo</a:t>
            </a:r>
            <a:r>
              <a:rPr lang="pt-BR" dirty="0" smtClean="0"/>
              <a:t> (v.1-9);</a:t>
            </a:r>
            <a:endParaRPr lang="pt-BR" sz="1900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defesa de Paulo (v.10-21);</a:t>
            </a:r>
          </a:p>
          <a:p>
            <a:pPr marL="457207" lvl="1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Félix  (v.22-27):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Marco Antônio Félix (em latim: Marcus </a:t>
            </a:r>
            <a:r>
              <a:rPr lang="pt-B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Antonius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Felix) governou a província romana da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Judeia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entre os anos 52 e 60, na condição de procurador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pt-B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err="1" smtClean="0"/>
              <a:t>Lísias</a:t>
            </a:r>
            <a:r>
              <a:rPr lang="pt-BR" dirty="0" smtClean="0"/>
              <a:t> (v.22</a:t>
            </a:r>
            <a:r>
              <a:rPr lang="pt-BR" dirty="0"/>
              <a:t>):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Cláudio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Lísias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era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um tribuno e comandante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guarnição romana de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Jerusalém.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Lísias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comprou sua cidadania romana, o que indica que era provavelmente um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grego (22:28).</a:t>
            </a: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25: Apelo a César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Quem era o César aqui relatado?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Aqui, em 59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Paulo está apelando para Nero César. A perseguição romana ainda não tinha sido iniciada. Só após o incêndio de Roma, em 64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Nero perseguiu os cristãos, inclusive decapitando Paulo, em 65 d.C.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Perante Festo (v.1-12);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Perante Herodes </a:t>
            </a:r>
            <a:r>
              <a:rPr lang="pt-BR" dirty="0" err="1" smtClean="0"/>
              <a:t>Agripa</a:t>
            </a:r>
            <a:r>
              <a:rPr lang="pt-BR" dirty="0" smtClean="0"/>
              <a:t> II (v.1-27).</a:t>
            </a:r>
          </a:p>
          <a:p>
            <a:pPr marL="457207" lvl="1" indent="0" algn="just">
              <a:buNone/>
            </a:pPr>
            <a:endParaRPr lang="pt-BR" dirty="0"/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1: Apóstolo Matias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42855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Relato do suicídio de Judas </a:t>
            </a:r>
            <a:r>
              <a:rPr lang="pt-BR" dirty="0" err="1" smtClean="0"/>
              <a:t>Iscariotes</a:t>
            </a:r>
            <a:r>
              <a:rPr lang="pt-BR" dirty="0" smtClean="0"/>
              <a:t> (v. 15-20);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Requisitos para ser Apóstolo (v.21-22): 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 convivido com os demais apóstolos.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 andado com Jesus Cristo em seu ministério.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 visto a ascensão de Jesus. </a:t>
            </a: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 escolha de Matias (v. 24-26):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Oraram.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Lançaram sortes.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Votaram.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26: Paulo testifica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Fala sobre sua vida (v.1-6);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Testifica sobre a Promessa (v.6-7);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perseguidor (v.8-11);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Agora convertido e perseguido (v.12-23);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palavra final de </a:t>
            </a:r>
            <a:r>
              <a:rPr lang="pt-BR" dirty="0" err="1" smtClean="0"/>
              <a:t>Agripa</a:t>
            </a:r>
            <a:r>
              <a:rPr lang="pt-BR" dirty="0" smtClean="0"/>
              <a:t> II (v. 24-32).</a:t>
            </a:r>
          </a:p>
          <a:p>
            <a:pPr marL="457207" lvl="1" indent="0" algn="just">
              <a:buNone/>
            </a:pPr>
            <a:endParaRPr lang="pt-BR" dirty="0"/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27: Rumo a Roma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Navegando com dificuldade (v.1-12);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naufrágio (v.13-32);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Paulo anima a todos (v.33-38);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Chegam a Malta (v.39-44).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Paulo só descobre onde estava, quando chega na praia e é recebido pelos nativos.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28: Em Malta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Tratado com humanidade (v.1-2);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Picado por uma víbora (v.3-6);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Recebido por </a:t>
            </a:r>
            <a:r>
              <a:rPr lang="pt-BR" dirty="0" err="1" smtClean="0"/>
              <a:t>Públio</a:t>
            </a:r>
            <a:r>
              <a:rPr lang="pt-BR" dirty="0" smtClean="0"/>
              <a:t> (v.7);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Curou o pai de </a:t>
            </a:r>
            <a:r>
              <a:rPr lang="pt-BR" dirty="0" err="1" smtClean="0"/>
              <a:t>Públio</a:t>
            </a:r>
            <a:r>
              <a:rPr lang="pt-BR" dirty="0" smtClean="0"/>
              <a:t> e outras pessoas (v.8-10).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 adversidades não impediam que Paulo pregasse e curasse. Pois ele mesmo diz que </a:t>
            </a:r>
            <a:r>
              <a:rPr lang="pt-BR" i="1" dirty="0" smtClean="0"/>
              <a:t>“a </a:t>
            </a:r>
            <a:r>
              <a:rPr lang="pt-BR" i="1" dirty="0"/>
              <a:t>nossa leve e momentânea tribulação produz para nós um peso eterno de glória mui </a:t>
            </a:r>
            <a:r>
              <a:rPr lang="pt-BR" i="1" dirty="0" smtClean="0"/>
              <a:t>excelente” (II </a:t>
            </a:r>
            <a:r>
              <a:rPr lang="pt-BR" i="1" dirty="0" err="1" smtClean="0"/>
              <a:t>Co</a:t>
            </a:r>
            <a:r>
              <a:rPr lang="pt-BR" i="1" dirty="0" smtClean="0"/>
              <a:t> 4:17).</a:t>
            </a:r>
            <a:endParaRPr lang="pt-BR" i="1" dirty="0"/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Capítulo 28: Em Roma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Embarcou no navio Castor e </a:t>
            </a:r>
            <a:r>
              <a:rPr lang="pt-BR" dirty="0" err="1" smtClean="0"/>
              <a:t>Pólux</a:t>
            </a:r>
            <a:r>
              <a:rPr lang="pt-BR" dirty="0" smtClean="0"/>
              <a:t> (v.1);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Navegando até Roma (v.2-15);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Chegada em Roma (v.16-22);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Sua prisão domiciliar (v.23-31);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Livro dos Atos termina com Paulo em prisão domiciliar em Roma.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645459"/>
            <a:ext cx="8457585" cy="750589"/>
          </a:xfrm>
        </p:spPr>
        <p:txBody>
          <a:bodyPr/>
          <a:lstStyle/>
          <a:p>
            <a:r>
              <a:rPr lang="pt-BR" sz="3900" dirty="0" smtClean="0"/>
              <a:t>E se Atos continuasse?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Dois anos após a prisão domiciliar, Paulo é solto, em 62 d.C. Mas, após o incêndio de Roma, 64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em que acusou os cristãos, Nero inicia uma intensa perseguição, que resultou na morte de Paulo, no ano 65 d.C.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ano 70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o general Tito invade Jerusalém e destrói o Templo. 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final do livro dos Atos dos Apóstolos, seria um resumo das mortes de todos os apóstolos, terminando com João, no ano 100 d.C.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700" y="1434360"/>
            <a:ext cx="6711654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 smtClean="0"/>
              <a:t>“Ao </a:t>
            </a:r>
            <a:r>
              <a:rPr lang="pt-BR" sz="3000" dirty="0"/>
              <a:t>vencedor, darei o direito de sentar-se comigo no meu trono</a:t>
            </a:r>
            <a:r>
              <a:rPr lang="pt-BR" sz="3000" dirty="0" smtClean="0"/>
              <a:t>, assim </a:t>
            </a:r>
            <a:r>
              <a:rPr lang="pt-BR" sz="3000" dirty="0"/>
              <a:t>como também eu venci e me sentei com o meu Pai no seu </a:t>
            </a:r>
            <a:r>
              <a:rPr lang="pt-BR" sz="3000" dirty="0" smtClean="0"/>
              <a:t>trono. Quem </a:t>
            </a:r>
            <a:r>
              <a:rPr lang="pt-BR" sz="3000" dirty="0"/>
              <a:t>tem ouvidos, ouça o que o Espírito diz às </a:t>
            </a:r>
            <a:r>
              <a:rPr lang="pt-BR" sz="3000" dirty="0" smtClean="0"/>
              <a:t>igrejas”</a:t>
            </a:r>
          </a:p>
          <a:p>
            <a:pPr marL="0" indent="0" algn="just">
              <a:buNone/>
            </a:pP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Apocalipse 3:21,22</a:t>
            </a:r>
          </a:p>
        </p:txBody>
      </p:sp>
    </p:spTree>
    <p:extLst>
      <p:ext uri="{BB962C8B-B14F-4D97-AF65-F5344CB8AC3E}">
        <p14:creationId xmlns:p14="http://schemas.microsoft.com/office/powerpoint/2010/main" val="23571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2: O Pentecostes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que era a Festa de Pentecostes?</a:t>
            </a:r>
          </a:p>
          <a:p>
            <a:pPr lvl="1" algn="just"/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Pentecostes não é o nome próprio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dessa festa no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Antigo Testamento (</a:t>
            </a:r>
            <a:r>
              <a:rPr lang="pt-B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23.14-17; 34.18-23). Originalmente, essa festa é referida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como Festa da Colheita (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 se tratar de uma colheita de grãos, trigo e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cevada) ou Festa das Semanas (por acontecer durante 7 semanas).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termo “pentecostes” vem do grego, e significa quinquagésimo, pois acontecia 50 dias após a Páscoa. Esse nome foi dado apenas no período interbíblico, quando o Império Greco-Macedônico dominou a região de Israel.</a:t>
            </a:r>
          </a:p>
          <a:p>
            <a:pPr algn="just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2: O Pentecostes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Descida do Espírito Santo (v.1-13):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cumprimento da promessa de Jesus (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15:26);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Cumprimento da profecia de Joel (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2:28-29);</a:t>
            </a: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Manifestações sobrenaturais: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Som, 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como de um vento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impetuoso (v. 2);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Línguas repartidas, 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como que de fogo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(v. 3);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Batismo com o Espírito Santo (v. 4);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Línguas estrangeiras = </a:t>
            </a:r>
            <a:r>
              <a:rPr lang="pt-B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nossa língua nativa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(v. 4-8).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18"/>
            <a:ext cx="9144000" cy="5875021"/>
          </a:xfrm>
        </p:spPr>
      </p:pic>
      <p:sp>
        <p:nvSpPr>
          <p:cNvPr id="5" name="Retângulo 4"/>
          <p:cNvSpPr/>
          <p:nvPr/>
        </p:nvSpPr>
        <p:spPr>
          <a:xfrm>
            <a:off x="2504661" y="742122"/>
            <a:ext cx="1113182" cy="251791"/>
          </a:xfrm>
          <a:prstGeom prst="rect">
            <a:avLst/>
          </a:prstGeom>
          <a:solidFill>
            <a:srgbClr val="F4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19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726140"/>
            <a:ext cx="7055380" cy="750589"/>
          </a:xfrm>
        </p:spPr>
        <p:txBody>
          <a:bodyPr/>
          <a:lstStyle/>
          <a:p>
            <a:r>
              <a:rPr lang="pt-BR" sz="4000" dirty="0" smtClean="0"/>
              <a:t>Capítulo 2: O Pentecostes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discurso de Pedro (v.14-36):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Reafirma a profecia de Joel (v. 16-21 /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2:28-29);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Usa referências de Davi (v.25-28 /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16:8-10);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Explica o Salmo 110 (v.34): YHWH ao meu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Adoni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dirty="0" smtClean="0"/>
              <a:t>As primeiras conversões (v.37-47):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conversão: Arrependimento e batismo (v. 37-39);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Quase três mil pessoas convertidas (v.41);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 qualidades da verdadeira Igreja (v.42-46);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crescimento é dado por Deus (v.47).</a:t>
            </a:r>
          </a:p>
          <a:p>
            <a:pPr lvl="1"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6109</TotalTime>
  <Words>3642</Words>
  <Application>Microsoft Office PowerPoint</Application>
  <PresentationFormat>Apresentação na tela (4:3)</PresentationFormat>
  <Paragraphs>514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9" baseType="lpstr">
      <vt:lpstr>Arial</vt:lpstr>
      <vt:lpstr>Century Gothic</vt:lpstr>
      <vt:lpstr>Wingdings 3</vt:lpstr>
      <vt:lpstr>Íon</vt:lpstr>
      <vt:lpstr>O Livro dos Atos</vt:lpstr>
      <vt:lpstr>Sobre os Atos dos Apóstolos</vt:lpstr>
      <vt:lpstr>Sobre os Atos dos Apóstolos</vt:lpstr>
      <vt:lpstr>Capítulo 1: Ascensão</vt:lpstr>
      <vt:lpstr>Capítulo 1: Apóstolo Matias</vt:lpstr>
      <vt:lpstr>Capítulo 2: O Pentecostes</vt:lpstr>
      <vt:lpstr>Capítulo 2: O Pentecostes</vt:lpstr>
      <vt:lpstr>Apresentação do PowerPoint</vt:lpstr>
      <vt:lpstr>Capítulo 2: O Pentecostes</vt:lpstr>
      <vt:lpstr>Capítulo 3: O líder Pedro</vt:lpstr>
      <vt:lpstr>Capítulo 4: João e Pedro</vt:lpstr>
      <vt:lpstr>Capítulo 5: Ananias e Safira</vt:lpstr>
      <vt:lpstr>Capítulo 5: A prisão</vt:lpstr>
      <vt:lpstr>Capítulo 5: Gamaliel</vt:lpstr>
      <vt:lpstr>Capítulo 6: Os Diáconos</vt:lpstr>
      <vt:lpstr>Capítulo 6: Estevão é preso</vt:lpstr>
      <vt:lpstr>Capítulo 7: Morte de Estevão</vt:lpstr>
      <vt:lpstr>Capítulo 8: A Igreja dispersa</vt:lpstr>
      <vt:lpstr>Capítulo 8: Filipe e o eunuco</vt:lpstr>
      <vt:lpstr>Capítulo 9: Saulo de Tarso</vt:lpstr>
      <vt:lpstr>Capítulo 9: Os milagres</vt:lpstr>
      <vt:lpstr>Capítulo 10: Cornélio e Pedro</vt:lpstr>
      <vt:lpstr>Capítulo 11: Os cristãos</vt:lpstr>
      <vt:lpstr>Capítulo 12: Perseguição</vt:lpstr>
      <vt:lpstr>Capítulo 13: A 1ª Viagem</vt:lpstr>
      <vt:lpstr>Capítulo 14: Divisões na Igreja</vt:lpstr>
      <vt:lpstr>Resumo da 1ª Viagem</vt:lpstr>
      <vt:lpstr>Capítulo 15: Os Judaizantes</vt:lpstr>
      <vt:lpstr>Capítulo 16: A 2ª Viagem</vt:lpstr>
      <vt:lpstr>Capítulo 16: Visão e Prisão</vt:lpstr>
      <vt:lpstr>Capítulo 17: Os alvoroços</vt:lpstr>
      <vt:lpstr>Capítulo 17: A idolatria</vt:lpstr>
      <vt:lpstr>Capítulo 17: Mitologia Grega</vt:lpstr>
      <vt:lpstr>Capítulo 18: Áquila e Priscila</vt:lpstr>
      <vt:lpstr>Resumo da 2ª Viagem</vt:lpstr>
      <vt:lpstr>Capítulo 19: Em Éfeso</vt:lpstr>
      <vt:lpstr>Capítulo 19: A 3ª Viagem</vt:lpstr>
      <vt:lpstr>Capítulo 20: Os discípulos</vt:lpstr>
      <vt:lpstr>Capítulo 20: Discurso de Paulo</vt:lpstr>
      <vt:lpstr>Capítulo 21: Viagem de volta</vt:lpstr>
      <vt:lpstr>Capítulo 21: Em Jerusalém</vt:lpstr>
      <vt:lpstr>Resumo da 3ª Viagem</vt:lpstr>
      <vt:lpstr>Capítulo 21: A prisão de Paulo</vt:lpstr>
      <vt:lpstr>Capítulo 22: O discurso</vt:lpstr>
      <vt:lpstr>Capítulo 22: Cidadão romano</vt:lpstr>
      <vt:lpstr>Capítulo 23: Paulo no Sinédrio</vt:lpstr>
      <vt:lpstr>Capítulo 23: A conspiração</vt:lpstr>
      <vt:lpstr>Capítulo 24: Perante Félix</vt:lpstr>
      <vt:lpstr>Capítulo 25: Apelo a César</vt:lpstr>
      <vt:lpstr>Capítulo 26: Paulo testifica</vt:lpstr>
      <vt:lpstr>Capítulo 27: Rumo a Roma</vt:lpstr>
      <vt:lpstr>Capítulo 28: Em Malta</vt:lpstr>
      <vt:lpstr>Capítulo 28: Em Roma</vt:lpstr>
      <vt:lpstr>E se Atos continuasse?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Livro dos Atos</dc:title>
  <dc:creator>Conta da Microsoft</dc:creator>
  <cp:lastModifiedBy>Conta da Microsoft</cp:lastModifiedBy>
  <cp:revision>135</cp:revision>
  <dcterms:created xsi:type="dcterms:W3CDTF">2022-09-19T15:32:10Z</dcterms:created>
  <dcterms:modified xsi:type="dcterms:W3CDTF">2023-03-01T23:25:57Z</dcterms:modified>
</cp:coreProperties>
</file>